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Roboto Condensed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RobotoCondensed-italic.fntdata"/><Relationship Id="rId52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6.xml"/><Relationship Id="rId54" Type="http://schemas.openxmlformats.org/officeDocument/2006/relationships/font" Target="fonts/RobotoCondensed-boldItalic.fntdata"/><Relationship Id="rId13" Type="http://schemas.openxmlformats.org/officeDocument/2006/relationships/slide" Target="slides/slide9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8.xml"/><Relationship Id="rId56" Type="http://schemas.openxmlformats.org/officeDocument/2006/relationships/font" Target="fonts/RobotoMon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722b3f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722b3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0b23947b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0b23947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0b23947b_0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b0b23947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0b23947b_0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0b23947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0b23947b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0b23947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are available this summer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0b23947b_0_2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0b23947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0b23947b_0_2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0b23947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3cb786c0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3cb786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3cb786c0_1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3cb786c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93cb786c0_1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93cb786c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93cb786c0_1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93cb786c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0b23947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0b2394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0b23947b_0_2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0b23947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93cb786c0_3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93cb786c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0b23947b_0_2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0b23947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course is graded on a 300 point scale.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567ccf0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b567ccf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93cb786c0_7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93cb786c0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topics</a:t>
            </a:r>
            <a:br>
              <a:rPr lang="en"/>
            </a:br>
            <a:r>
              <a:rPr lang="en"/>
              <a:t>No lab sections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3cb786c0_7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3cb786c0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0b23947b_0_2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0b23947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Attend the discussion that you signed up for on sign up genius. Your TA will remind you about this in your first section.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9479ef4df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9479ef4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b567ccf0f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b567ccf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course policies page for more details on exam recovery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0b23947b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0b23947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course policies for more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3cb786c0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93cb786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0b23947b_0_4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0b23947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using this slide, the future weeks should be gray</a:t>
            </a:r>
            <a:br>
              <a:rPr lang="en"/>
            </a:br>
            <a:br>
              <a:rPr lang="en"/>
            </a:br>
            <a:r>
              <a:rPr lang="en"/>
              <a:t>5 min break after this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b0b23947b_0_5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b0b23947b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0b23947b_0_5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0b23947b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0b23947b_0_5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b0b23947b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0b23947b_0_5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0b23947b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0b23947b_0_5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b0b23947b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Quick! Evaluate this! Shout out the answer!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0b23947b_0_5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0b23947b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0b23947b_0_5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b0b23947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0b23947b_0_6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b0b23947b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Shakespeare demo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0722b3f7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0722b3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0722b3f7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0722b3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3cb786c0_1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93cb786c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0b23947b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0b23947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3cb786c0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3cb786c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3cb786c0_1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3cb786c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371C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b="1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Roboto"/>
              <a:buNone/>
              <a:defRPr sz="1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371C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3000"/>
              <a:buFont typeface="Roboto"/>
              <a:buNone/>
              <a:defRPr sz="30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  <a:defRPr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Roboto"/>
              <a:buChar char="■"/>
              <a:defRPr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800"/>
              <a:buFont typeface="Roboto"/>
              <a:buNone/>
              <a:defRPr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2400"/>
              <a:buFont typeface="Roboto"/>
              <a:buNone/>
              <a:defRPr sz="24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"/>
              <a:buChar char="■"/>
              <a:def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371C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C1D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71C1"/>
              </a:buClr>
              <a:buSzPts val="4200"/>
              <a:buFont typeface="Roboto"/>
              <a:buNone/>
              <a:defRPr sz="4200">
                <a:solidFill>
                  <a:srgbClr val="0371C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None/>
              <a:defRPr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hyperlink" Target="http://cs10.org/" TargetMode="External"/><Relationship Id="rId5" Type="http://schemas.openxmlformats.org/officeDocument/2006/relationships/hyperlink" Target="http://data8.or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composingprograms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s61a.org/articles/about.html#lab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s61a.org/articles/about.html#homewor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links.cs61a.org/al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s61a.org/articles/about.html#academic-hones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9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image" Target="../media/image57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.jpg"/><Relationship Id="rId11" Type="http://schemas.openxmlformats.org/officeDocument/2006/relationships/image" Target="../media/image7.jpg"/><Relationship Id="rId22" Type="http://schemas.openxmlformats.org/officeDocument/2006/relationships/image" Target="../media/image20.jpg"/><Relationship Id="rId10" Type="http://schemas.openxmlformats.org/officeDocument/2006/relationships/image" Target="../media/image8.jpg"/><Relationship Id="rId21" Type="http://schemas.openxmlformats.org/officeDocument/2006/relationships/image" Target="../media/image22.jpg"/><Relationship Id="rId13" Type="http://schemas.openxmlformats.org/officeDocument/2006/relationships/image" Target="../media/image13.jp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9.jpg"/><Relationship Id="rId9" Type="http://schemas.openxmlformats.org/officeDocument/2006/relationships/image" Target="../media/image3.jpg"/><Relationship Id="rId15" Type="http://schemas.openxmlformats.org/officeDocument/2006/relationships/image" Target="../media/image12.jpg"/><Relationship Id="rId14" Type="http://schemas.openxmlformats.org/officeDocument/2006/relationships/image" Target="../media/image2.jpg"/><Relationship Id="rId17" Type="http://schemas.openxmlformats.org/officeDocument/2006/relationships/image" Target="../media/image24.jpg"/><Relationship Id="rId16" Type="http://schemas.openxmlformats.org/officeDocument/2006/relationships/image" Target="../media/image10.jpg"/><Relationship Id="rId5" Type="http://schemas.openxmlformats.org/officeDocument/2006/relationships/image" Target="../media/image6.jpg"/><Relationship Id="rId19" Type="http://schemas.openxmlformats.org/officeDocument/2006/relationships/image" Target="../media/image18.jpg"/><Relationship Id="rId6" Type="http://schemas.openxmlformats.org/officeDocument/2006/relationships/image" Target="../media/image53.jpg"/><Relationship Id="rId18" Type="http://schemas.openxmlformats.org/officeDocument/2006/relationships/image" Target="../media/image23.jpg"/><Relationship Id="rId7" Type="http://schemas.openxmlformats.org/officeDocument/2006/relationships/image" Target="../media/image14.jpg"/><Relationship Id="rId8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.jpg"/><Relationship Id="rId11" Type="http://schemas.openxmlformats.org/officeDocument/2006/relationships/image" Target="../media/image42.jpg"/><Relationship Id="rId22" Type="http://schemas.openxmlformats.org/officeDocument/2006/relationships/image" Target="../media/image50.jpg"/><Relationship Id="rId10" Type="http://schemas.openxmlformats.org/officeDocument/2006/relationships/image" Target="../media/image28.jpg"/><Relationship Id="rId21" Type="http://schemas.openxmlformats.org/officeDocument/2006/relationships/image" Target="../media/image48.jpg"/><Relationship Id="rId13" Type="http://schemas.openxmlformats.org/officeDocument/2006/relationships/image" Target="../media/image34.jpg"/><Relationship Id="rId12" Type="http://schemas.openxmlformats.org/officeDocument/2006/relationships/image" Target="../media/image32.jpg"/><Relationship Id="rId23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jpg"/><Relationship Id="rId9" Type="http://schemas.openxmlformats.org/officeDocument/2006/relationships/image" Target="../media/image27.jpg"/><Relationship Id="rId15" Type="http://schemas.openxmlformats.org/officeDocument/2006/relationships/image" Target="../media/image31.jpg"/><Relationship Id="rId14" Type="http://schemas.openxmlformats.org/officeDocument/2006/relationships/image" Target="../media/image33.jpg"/><Relationship Id="rId17" Type="http://schemas.openxmlformats.org/officeDocument/2006/relationships/image" Target="../media/image40.jpg"/><Relationship Id="rId16" Type="http://schemas.openxmlformats.org/officeDocument/2006/relationships/image" Target="../media/image38.jpg"/><Relationship Id="rId5" Type="http://schemas.openxmlformats.org/officeDocument/2006/relationships/image" Target="../media/image35.jpg"/><Relationship Id="rId19" Type="http://schemas.openxmlformats.org/officeDocument/2006/relationships/image" Target="../media/image36.jpg"/><Relationship Id="rId6" Type="http://schemas.openxmlformats.org/officeDocument/2006/relationships/image" Target="../media/image37.jpg"/><Relationship Id="rId18" Type="http://schemas.openxmlformats.org/officeDocument/2006/relationships/image" Target="../media/image30.jpg"/><Relationship Id="rId7" Type="http://schemas.openxmlformats.org/officeDocument/2006/relationships/image" Target="../media/image26.jpg"/><Relationship Id="rId8" Type="http://schemas.openxmlformats.org/officeDocument/2006/relationships/image" Target="../media/image3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71C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</a:t>
            </a:r>
            <a:r>
              <a:rPr lang="en"/>
              <a:t>1</a:t>
            </a:r>
            <a:r>
              <a:rPr lang="en"/>
              <a:t>: </a:t>
            </a:r>
            <a:r>
              <a:rPr b="0" lang="en"/>
              <a:t>Introduction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13"/>
            <a:ext cx="85206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22nd,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Science?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problems can be solved using computation?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 we solve those problems using computers?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What techniques lead to effective solutions?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948900" y="3090250"/>
            <a:ext cx="2990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Artificial Intelligence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Graphics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Security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Networking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Programming Languages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Theory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...</a:t>
            </a:r>
            <a:endParaRPr sz="1800"/>
          </a:p>
        </p:txBody>
      </p:sp>
      <p:pic>
        <p:nvPicPr>
          <p:cNvPr descr="... code | by Christiaan Colen"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375" y="3690425"/>
            <a:ext cx="3234076" cy="18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 61A?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course about managing complexity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Mastering abstraction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Programming paradigms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 introduction to programming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Full understanding of Python fundamentals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Combining multiple ideas in large projects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How computers interpret programming languages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challenging course that will demand a lot of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 to CS 61A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616500" y="1835575"/>
            <a:ext cx="3803100" cy="19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</a:rPr>
              <a:t>CS 10</a:t>
            </a:r>
            <a:r>
              <a:rPr b="1" lang="en" sz="2200"/>
              <a:t> The Beauty and Joy of Computing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An introduction to fundamentals (&amp; Python) that sets students up for success in CS 61A</a:t>
            </a:r>
            <a:endParaRPr i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4800599" y="1813575"/>
            <a:ext cx="3803100" cy="1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Data 8</a:t>
            </a:r>
            <a:r>
              <a:rPr lang="en" sz="2200"/>
              <a:t> </a:t>
            </a:r>
            <a:r>
              <a:rPr b="1" lang="en" sz="2200"/>
              <a:t>The Foundations of Data Science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Fundamentals of computing, statistical inference, &amp; machine learning applied to real-world data sets</a:t>
            </a:r>
            <a:endParaRPr i="1">
              <a:solidFill>
                <a:schemeClr val="dk2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50" y="4126925"/>
            <a:ext cx="1505982" cy="20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>
            <a:hlinkClick r:id="rId4"/>
          </p:cNvPr>
          <p:cNvSpPr/>
          <p:nvPr/>
        </p:nvSpPr>
        <p:spPr>
          <a:xfrm>
            <a:off x="1739850" y="3866813"/>
            <a:ext cx="1435800" cy="488700"/>
          </a:xfrm>
          <a:prstGeom prst="roundRect">
            <a:avLst>
              <a:gd fmla="val 50000" name="adj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cs10.org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25">
            <a:hlinkClick r:id="rId5"/>
          </p:cNvPr>
          <p:cNvSpPr/>
          <p:nvPr/>
        </p:nvSpPr>
        <p:spPr>
          <a:xfrm>
            <a:off x="5984250" y="4171625"/>
            <a:ext cx="1435800" cy="488700"/>
          </a:xfrm>
          <a:prstGeom prst="roundRect">
            <a:avLst>
              <a:gd fmla="val 50000" name="adj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data8.org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Logistics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Format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Lecture</a:t>
            </a:r>
            <a:r>
              <a:rPr lang="en" sz="1800"/>
              <a:t>			Whenever you want!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Lab</a:t>
            </a: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" sz="1800">
                <a:solidFill>
                  <a:schemeClr val="dk1"/>
                </a:solidFill>
              </a:rPr>
              <a:t>		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Discussion</a:t>
            </a:r>
            <a:r>
              <a:rPr lang="en" sz="1800"/>
              <a:t>	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Office</a:t>
            </a:r>
            <a:r>
              <a:rPr b="1" lang="en" sz="1800"/>
              <a:t> hours	</a:t>
            </a:r>
            <a:r>
              <a:rPr lang="en" sz="1800"/>
              <a:t>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Tutoring	</a:t>
            </a:r>
            <a:r>
              <a:rPr lang="en" sz="1800"/>
              <a:t>		the most important part of this course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Textbook</a:t>
            </a:r>
            <a:r>
              <a:rPr lang="en" sz="1800"/>
              <a:t>		</a:t>
            </a:r>
            <a:r>
              <a:rPr lang="en" sz="1800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composingprograms.com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</a:t>
            </a:r>
            <a:r>
              <a:rPr lang="en" sz="1800"/>
              <a:t> programming </a:t>
            </a:r>
            <a:r>
              <a:rPr b="1" lang="en" sz="1800"/>
              <a:t>homeworks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programming </a:t>
            </a:r>
            <a:r>
              <a:rPr b="1" lang="en" sz="1800"/>
              <a:t>projects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</a:t>
            </a:r>
            <a:r>
              <a:rPr b="1" lang="en" sz="1800"/>
              <a:t>diagnostic</a:t>
            </a:r>
            <a:r>
              <a:rPr lang="en" sz="1800"/>
              <a:t> </a:t>
            </a:r>
            <a:r>
              <a:rPr b="1" lang="en" sz="1800"/>
              <a:t>quiz</a:t>
            </a:r>
            <a:r>
              <a:rPr lang="en" sz="1800"/>
              <a:t>, </a:t>
            </a:r>
            <a:r>
              <a:rPr lang="en" sz="1800"/>
              <a:t>1 </a:t>
            </a:r>
            <a:r>
              <a:rPr b="1" lang="en" sz="1800"/>
              <a:t>midterm exam,</a:t>
            </a:r>
            <a:r>
              <a:rPr lang="en" sz="1800"/>
              <a:t> and 1 </a:t>
            </a:r>
            <a:r>
              <a:rPr b="1" lang="en" sz="1800"/>
              <a:t>final</a:t>
            </a:r>
            <a:r>
              <a:rPr lang="en" sz="1800"/>
              <a:t> </a:t>
            </a:r>
            <a:r>
              <a:rPr b="1" lang="en" sz="1800"/>
              <a:t>exam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Lots of course support and a great community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Week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Lab 0 released today!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Discussion starts tomorrow!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OH starts later this week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Main lectures are recorded videos by John Denero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will be giving supplementary live lectures once a week (details announced later)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Section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Only part of the course that tracks attendance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90 minute section twice a week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Largely worksheet based (but do not expect to finish it)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Recorded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Three formats: Appointments, Parties, and Instructor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Appointment-based Office Hours: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20 minutes each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Sign up the night before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 will only be conceptual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Parties: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3 hours each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2 flavors: Homework and Project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Queue-based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Instructor: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Strong focus on concepts and not assignments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daHallS.JP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9255" t="0"/>
          <a:stretch/>
        </p:blipFill>
        <p:spPr>
          <a:xfrm>
            <a:off x="0" y="0"/>
            <a:ext cx="9144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48850" y="2552250"/>
            <a:ext cx="88950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Welcome to CS 61A!</a:t>
            </a:r>
            <a:endParaRPr sz="6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Group Tutoring Sections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536625"/>
            <a:ext cx="8520600" cy="49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Small-group sections (4-5 students) centered around a worksheet which reviews content from the corresponding discussion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Recurring</a:t>
            </a:r>
            <a:endParaRPr b="1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Meet twice a week regularly with the same group of students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Sign-ups will open later this week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next week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Drop In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sign up if you feel like you could use some extra reinforcement on topics presented from the last discussion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Sign-ups will open every end of the week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536625"/>
            <a:ext cx="8520600" cy="49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Zoom: A platform for video calls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Can ask questions via voice or text-chat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Option to ask questions individually in a “breakout” section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Where discussions , hw/project parties will happen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Piazza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Forum for students to post questions &amp; get announcements from instructors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Various pieces of software</a:t>
            </a:r>
            <a:endParaRPr b="1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Will introduce most of these in lab00, so complete this ASAP!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2365050" y="1831638"/>
            <a:ext cx="4413900" cy="4413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endParaRPr sz="72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2365050" y="1831638"/>
            <a:ext cx="4413900" cy="4413900"/>
          </a:xfrm>
          <a:prstGeom prst="pie">
            <a:avLst>
              <a:gd fmla="val 14047616" name="adj1"/>
              <a:gd fmla="val 16098372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2365050" y="1831650"/>
            <a:ext cx="4413900" cy="4413900"/>
          </a:xfrm>
          <a:prstGeom prst="pie">
            <a:avLst>
              <a:gd fmla="val 21520927" name="adj1"/>
              <a:gd fmla="val 5396553" name="adj2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2365050" y="1831638"/>
            <a:ext cx="4413900" cy="4413900"/>
          </a:xfrm>
          <a:prstGeom prst="pie">
            <a:avLst>
              <a:gd fmla="val 5389974" name="adj1"/>
              <a:gd fmla="val 1210514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 rot="702104">
            <a:off x="2364896" y="1831740"/>
            <a:ext cx="4413834" cy="4413834"/>
          </a:xfrm>
          <a:prstGeom prst="pie">
            <a:avLst>
              <a:gd fmla="val 15396052" name="adj1"/>
              <a:gd fmla="val 16526590" name="adj2"/>
            </a:avLst>
          </a:prstGeom>
          <a:solidFill>
            <a:srgbClr val="7A5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>
            <a:off x="3364925" y="1548825"/>
            <a:ext cx="1389000" cy="559500"/>
          </a:xfrm>
          <a:prstGeom prst="bentConnector3">
            <a:avLst>
              <a:gd fmla="val 100999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5" name="Google Shape;235;p34"/>
          <p:cNvSpPr txBox="1"/>
          <p:nvPr/>
        </p:nvSpPr>
        <p:spPr>
          <a:xfrm>
            <a:off x="1488300" y="1318275"/>
            <a:ext cx="18054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Participation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05455" y="1899225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Homework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34"/>
          <p:cNvCxnSpPr/>
          <p:nvPr/>
        </p:nvCxnSpPr>
        <p:spPr>
          <a:xfrm>
            <a:off x="2462830" y="2108325"/>
            <a:ext cx="1437900" cy="210600"/>
          </a:xfrm>
          <a:prstGeom prst="bentConnector3">
            <a:avLst>
              <a:gd fmla="val 98169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8" name="Google Shape;238;p34"/>
          <p:cNvSpPr/>
          <p:nvPr/>
        </p:nvSpPr>
        <p:spPr>
          <a:xfrm>
            <a:off x="2365050" y="1831675"/>
            <a:ext cx="4413900" cy="4413900"/>
          </a:xfrm>
          <a:prstGeom prst="pie">
            <a:avLst>
              <a:gd fmla="val 17958596" name="adj1"/>
              <a:gd fmla="val 21521354" name="adj2"/>
            </a:avLst>
          </a:prstGeom>
          <a:solidFill>
            <a:srgbClr val="038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A5FE7"/>
              </a:solidFill>
            </a:endParaRPr>
          </a:p>
        </p:txBody>
      </p:sp>
      <p:cxnSp>
        <p:nvCxnSpPr>
          <p:cNvPr id="239" name="Google Shape;239;p34"/>
          <p:cNvCxnSpPr>
            <a:stCxn id="240" idx="3"/>
          </p:cNvCxnSpPr>
          <p:nvPr/>
        </p:nvCxnSpPr>
        <p:spPr>
          <a:xfrm flipH="1" rot="10800000">
            <a:off x="2365050" y="4867650"/>
            <a:ext cx="944400" cy="331200"/>
          </a:xfrm>
          <a:prstGeom prst="bentConnector3">
            <a:avLst>
              <a:gd fmla="val 98613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0" name="Google Shape;240;p34"/>
          <p:cNvSpPr txBox="1"/>
          <p:nvPr/>
        </p:nvSpPr>
        <p:spPr>
          <a:xfrm>
            <a:off x="436950" y="4968300"/>
            <a:ext cx="1928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106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Projects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1" name="Google Shape;241;p34"/>
          <p:cNvCxnSpPr>
            <a:stCxn id="242" idx="1"/>
          </p:cNvCxnSpPr>
          <p:nvPr/>
        </p:nvCxnSpPr>
        <p:spPr>
          <a:xfrm flipH="1">
            <a:off x="5809900" y="2794788"/>
            <a:ext cx="1042200" cy="447300"/>
          </a:xfrm>
          <a:prstGeom prst="bentConnector3">
            <a:avLst>
              <a:gd fmla="val 9987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2" name="Google Shape;242;p34"/>
          <p:cNvSpPr txBox="1"/>
          <p:nvPr/>
        </p:nvSpPr>
        <p:spPr>
          <a:xfrm>
            <a:off x="6852100" y="2564238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Midterm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(55)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34"/>
          <p:cNvCxnSpPr>
            <a:stCxn id="244" idx="1"/>
          </p:cNvCxnSpPr>
          <p:nvPr/>
        </p:nvCxnSpPr>
        <p:spPr>
          <a:xfrm rot="10800000">
            <a:off x="6052000" y="5105325"/>
            <a:ext cx="800100" cy="554700"/>
          </a:xfrm>
          <a:prstGeom prst="bentConnector3">
            <a:avLst>
              <a:gd fmla="val 9851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4" name="Google Shape;244;p34"/>
          <p:cNvSpPr txBox="1"/>
          <p:nvPr/>
        </p:nvSpPr>
        <p:spPr>
          <a:xfrm>
            <a:off x="6852100" y="5429475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6721300" y="3709350"/>
            <a:ext cx="2252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Recovery points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(max 10)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6" name="Google Shape;246;p34"/>
          <p:cNvCxnSpPr>
            <a:stCxn id="242" idx="2"/>
            <a:endCxn id="245" idx="0"/>
          </p:cNvCxnSpPr>
          <p:nvPr/>
        </p:nvCxnSpPr>
        <p:spPr>
          <a:xfrm>
            <a:off x="7847650" y="3025338"/>
            <a:ext cx="0" cy="684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7" name="Google Shape;247;p34"/>
          <p:cNvSpPr/>
          <p:nvPr/>
        </p:nvSpPr>
        <p:spPr>
          <a:xfrm rot="651834">
            <a:off x="2365024" y="1831708"/>
            <a:ext cx="4413806" cy="4413806"/>
          </a:xfrm>
          <a:prstGeom prst="pie">
            <a:avLst>
              <a:gd fmla="val 16588348" name="adj1"/>
              <a:gd fmla="val 17330995" name="adj2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A5FE7"/>
              </a:solidFill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041500" y="1318275"/>
            <a:ext cx="2252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Diagnostic Quiz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34"/>
          <p:cNvCxnSpPr>
            <a:stCxn id="248" idx="1"/>
          </p:cNvCxnSpPr>
          <p:nvPr/>
        </p:nvCxnSpPr>
        <p:spPr>
          <a:xfrm flipH="1">
            <a:off x="5359000" y="1548825"/>
            <a:ext cx="682500" cy="6519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0" name="Google Shape;250;p34"/>
          <p:cNvSpPr/>
          <p:nvPr/>
        </p:nvSpPr>
        <p:spPr>
          <a:xfrm rot="-3044066">
            <a:off x="2365017" y="1831658"/>
            <a:ext cx="4413858" cy="4413858"/>
          </a:xfrm>
          <a:prstGeom prst="pie">
            <a:avLst>
              <a:gd fmla="val 15136638" name="adj1"/>
              <a:gd fmla="val 17106516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98005" y="2647863"/>
            <a:ext cx="1991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Lab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34"/>
          <p:cNvCxnSpPr/>
          <p:nvPr/>
        </p:nvCxnSpPr>
        <p:spPr>
          <a:xfrm>
            <a:off x="2155380" y="2856963"/>
            <a:ext cx="891300" cy="237300"/>
          </a:xfrm>
          <a:prstGeom prst="bentConnector3">
            <a:avLst>
              <a:gd fmla="val 10147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earn </a:t>
            </a:r>
            <a:r>
              <a:rPr b="1" lang="en"/>
              <a:t>150 points</a:t>
            </a:r>
            <a:r>
              <a:rPr lang="en"/>
              <a:t> through assignments: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(10) 2 pt. Twice a week lab assignments</a:t>
            </a:r>
            <a:endParaRPr i="1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(8) 3 pt.</a:t>
            </a:r>
            <a:r>
              <a:rPr lang="en"/>
              <a:t> weekly programming homework assignments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(4) 20-30 pt. programming projects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assignments are submitted using Ok (okpy.org).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must have an @berkeley.edu address listed as your primary email on CalCentral to be enrolled on Ok.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you have not been added to OK--which you’ll find out when you do your assignments--fill out the form on Piazza / email your TA ASAP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Assignments</a:t>
            </a:r>
            <a:endParaRPr/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Generally released Mon/Wed, due Wed/Fri </a:t>
            </a:r>
            <a:r>
              <a:rPr lang="en"/>
              <a:t>respectively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Graded on correct completion, all or nothing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Lowest two lab grades dropped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You will complete these on your own time - however, you may find that it is helpful to work on labs during office hours to get support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More details: </a:t>
            </a:r>
            <a:r>
              <a:rPr lang="en" u="sng">
                <a:hlinkClick r:id="rId3"/>
              </a:rPr>
              <a:t>https://cs61a.org/articles/about.html#labs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Assignments</a:t>
            </a:r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Generally released on Wed, due next Tues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Graded on correctness, partial credit with every incorrect answer losing you one point on the homework (up till 0)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Homework Recovery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</a:rPr>
              <a:t>Can recovery one incorrect question per homework by going through one of hw recovery processes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">
                <a:solidFill>
                  <a:schemeClr val="dk1"/>
                </a:solidFill>
              </a:rPr>
              <a:t>Homework recovery session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">
                <a:solidFill>
                  <a:schemeClr val="dk1"/>
                </a:solidFill>
              </a:rPr>
              <a:t>Appointment based office hour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/>
              <a:t>More details: </a:t>
            </a:r>
            <a:r>
              <a:rPr lang="en" u="sng">
                <a:hlinkClick r:id="rId3"/>
              </a:rPr>
              <a:t>https://cs61a.org/articles/about.html#homework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Participation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536625"/>
            <a:ext cx="88323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Discussion Participation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is part of 300 points.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earn up to </a:t>
            </a:r>
            <a:r>
              <a:rPr b="1" lang="en"/>
              <a:t>10 participation points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Class Participation</a:t>
            </a:r>
            <a:endParaRPr b="1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is </a:t>
            </a:r>
            <a:r>
              <a:rPr b="1" lang="en"/>
              <a:t>not</a:t>
            </a:r>
            <a:r>
              <a:rPr lang="en"/>
              <a:t> part of 300 points.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be used for exam recovery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Each of the following opportunities is worth 1 class participation credit: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Weekly student survey (~8 possible)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Extra discussion section attendance (after the initial 10, 2 possible)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Extra lab assignment submission (after the initial 10, 2 possible)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EPA (Efforts, Participation, Altruism)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Extra credit(s); not part of 300 points.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be earned through (but not limited to):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Effort = {Office hours, doing every single lab, hw, reading Piazza pages,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Participation = {Raising hand in discussion, asking Piazza questions,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○"/>
            </a:pPr>
            <a:r>
              <a:rPr lang="en" sz="2000">
                <a:solidFill>
                  <a:srgbClr val="333333"/>
                </a:solidFill>
                <a:highlight>
                  <a:srgbClr val="FFFFFF"/>
                </a:highlight>
              </a:rPr>
              <a:t>Altruism = {Helping other students, answering Piazza or Office Hour questions etc.}</a:t>
            </a:r>
            <a:endParaRPr sz="2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Scoring will remain confidential.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Exams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Diagnostic Quiz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(5 pts)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When: </a:t>
            </a:r>
            <a:r>
              <a:rPr lang="en" sz="1800">
                <a:solidFill>
                  <a:schemeClr val="dk1"/>
                </a:solidFill>
              </a:rPr>
              <a:t>Thursday, July 2 @ TBA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Format: </a:t>
            </a:r>
            <a:r>
              <a:rPr lang="en" sz="1800">
                <a:solidFill>
                  <a:schemeClr val="dk1"/>
                </a:solidFill>
              </a:rPr>
              <a:t>60-90 minute electronic exam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Midterm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(55 pts)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When: </a:t>
            </a:r>
            <a:r>
              <a:rPr lang="en" sz="1800">
                <a:solidFill>
                  <a:schemeClr val="dk1"/>
                </a:solidFill>
              </a:rPr>
              <a:t>Thursday, July 16 @ TBA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Format: </a:t>
            </a:r>
            <a:r>
              <a:rPr lang="en" sz="1800">
                <a:solidFill>
                  <a:schemeClr val="dk1"/>
                </a:solidFill>
              </a:rPr>
              <a:t>180 minute electronic exam</a:t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Final exam </a:t>
            </a:r>
            <a:r>
              <a:rPr lang="en" sz="1800">
                <a:solidFill>
                  <a:schemeClr val="dk1"/>
                </a:solidFill>
              </a:rPr>
              <a:t>(80 pts)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When: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Thursday, August 13 @ TBA</a:t>
            </a:r>
            <a:br>
              <a:rPr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Format: </a:t>
            </a:r>
            <a:r>
              <a:rPr lang="en" sz="1800">
                <a:solidFill>
                  <a:schemeClr val="dk1"/>
                </a:solidFill>
              </a:rPr>
              <a:t>180 minute electronic exam</a:t>
            </a:r>
            <a:endParaRPr sz="1800"/>
          </a:p>
        </p:txBody>
      </p:sp>
      <p:sp>
        <p:nvSpPr>
          <p:cNvPr id="289" name="Google Shape;289;p40"/>
          <p:cNvSpPr txBox="1"/>
          <p:nvPr/>
        </p:nvSpPr>
        <p:spPr>
          <a:xfrm>
            <a:off x="5524750" y="1139750"/>
            <a:ext cx="33954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 recovery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getting &gt;5 of class participation points,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 credits can be used toward exam recovery points for the Midterm</a:t>
            </a:r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5524750" y="3711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Alternates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have alternates for each exam at a 12h offset.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Fill out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http://links.cs61a.org/alt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course is not curved -- collaboration, not competition, is key</a:t>
            </a:r>
            <a:endParaRPr sz="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Asking questions and discussing ideas is highly encouraged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The only students with whom you can share code are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Your project partner</a:t>
            </a:r>
            <a:endParaRPr b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Students who have finished the problem you are working on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More info: </a:t>
            </a:r>
            <a:r>
              <a:rPr lang="en" u="sng">
                <a:hlinkClick r:id="rId3"/>
              </a:rPr>
              <a:t>https://cs61a.org/articles/about.html#academic-honesty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74000" y="289775"/>
            <a:ext cx="2132100" cy="763500"/>
          </a:xfrm>
          <a:prstGeom prst="rect">
            <a:avLst/>
          </a:prstGeom>
          <a:solidFill>
            <a:srgbClr val="0371C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CS61A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94675" y="3452975"/>
            <a:ext cx="25035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720 students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16 timezones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350" y="1517050"/>
            <a:ext cx="4775025" cy="47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026550" y="1842675"/>
            <a:ext cx="2416500" cy="3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0">
                <a:solidFill>
                  <a:srgbClr val="FFEF00"/>
                </a:solidFill>
              </a:rPr>
              <a:t>λ</a:t>
            </a:r>
            <a:endParaRPr sz="25000">
              <a:solidFill>
                <a:srgbClr val="FFE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idx="1" type="body"/>
          </p:nvPr>
        </p:nvSpPr>
        <p:spPr>
          <a:xfrm>
            <a:off x="311700" y="1536625"/>
            <a:ext cx="46773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Every week will center around a theme</a:t>
            </a:r>
            <a:br>
              <a:rPr lang="en">
                <a:solidFill>
                  <a:srgbClr val="434343"/>
                </a:solidFill>
              </a:rPr>
            </a:br>
            <a:r>
              <a:rPr lang="en">
                <a:solidFill>
                  <a:srgbClr val="434343"/>
                </a:solidFill>
              </a:rPr>
              <a:t>with a specific set of goals.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1326375" y="2724700"/>
            <a:ext cx="3572100" cy="1586100"/>
          </a:xfrm>
          <a:prstGeom prst="rect">
            <a:avLst/>
          </a:prstGeom>
          <a:solidFill>
            <a:srgbClr val="EAD1D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Learn the fundamentals of programming</a:t>
            </a:r>
            <a:endParaRPr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>
                <a:solidFill>
                  <a:srgbClr val="434343"/>
                </a:solidFill>
              </a:rPr>
              <a:t>Become comfortable with Python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371C1"/>
                </a:solidFill>
              </a:rPr>
              <a:t>Course Overview</a:t>
            </a:r>
            <a:endParaRPr sz="3600">
              <a:solidFill>
                <a:srgbClr val="0371C1"/>
              </a:solidFill>
            </a:endParaRPr>
          </a:p>
        </p:txBody>
      </p:sp>
      <p:cxnSp>
        <p:nvCxnSpPr>
          <p:cNvPr id="304" name="Google Shape;304;p42"/>
          <p:cNvCxnSpPr/>
          <p:nvPr/>
        </p:nvCxnSpPr>
        <p:spPr>
          <a:xfrm flipH="1" rot="10800000">
            <a:off x="4883500" y="1597700"/>
            <a:ext cx="1010100" cy="16881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05" name="Google Shape;305;p42"/>
          <p:cNvSpPr/>
          <p:nvPr/>
        </p:nvSpPr>
        <p:spPr>
          <a:xfrm>
            <a:off x="6025125" y="1174200"/>
            <a:ext cx="2375700" cy="526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6025125" y="1725193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6025125" y="2276185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2"/>
          <p:cNvSpPr/>
          <p:nvPr/>
        </p:nvSpPr>
        <p:spPr>
          <a:xfrm>
            <a:off x="6025125" y="2827178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Languages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2"/>
          <p:cNvSpPr/>
          <p:nvPr/>
        </p:nvSpPr>
        <p:spPr>
          <a:xfrm>
            <a:off x="6025125" y="3378171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2"/>
          <p:cNvSpPr/>
          <p:nvPr/>
        </p:nvSpPr>
        <p:spPr>
          <a:xfrm>
            <a:off x="6025125" y="3929164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2"/>
          <p:cNvSpPr/>
          <p:nvPr/>
        </p:nvSpPr>
        <p:spPr>
          <a:xfrm>
            <a:off x="6025125" y="4480156"/>
            <a:ext cx="2375700" cy="526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Paradigms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6025125" y="5031149"/>
            <a:ext cx="2375700" cy="526500"/>
          </a:xfrm>
          <a:prstGeom prst="round2SameRect">
            <a:avLst>
              <a:gd fmla="val 0" name="adj1"/>
              <a:gd fmla="val 50000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 a program?</a:t>
            </a:r>
            <a:endParaRPr/>
          </a:p>
        </p:txBody>
      </p:sp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Programs work by manipulating </a:t>
            </a:r>
            <a:r>
              <a:rPr b="1" lang="en">
                <a:solidFill>
                  <a:srgbClr val="0371C1"/>
                </a:solidFill>
              </a:rPr>
              <a:t>values</a:t>
            </a:r>
            <a:endParaRPr>
              <a:solidFill>
                <a:srgbClr val="0371C1"/>
              </a:solidFill>
            </a:endParaRPr>
          </a:p>
          <a:p>
            <a:pPr indent="-355600" lvl="0" marL="4572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solidFill>
                  <a:srgbClr val="0371C1"/>
                </a:solidFill>
              </a:rPr>
              <a:t>Expressions</a:t>
            </a:r>
            <a:r>
              <a:rPr lang="en"/>
              <a:t> in programs evaluate to values</a:t>
            </a:r>
            <a:endParaRPr/>
          </a:p>
          <a:p>
            <a:pPr indent="-342900" lvl="1" marL="9144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800"/>
              <a:buChar char="○"/>
            </a:pPr>
            <a:r>
              <a:rPr b="1" lang="en">
                <a:solidFill>
                  <a:srgbClr val="0371C1"/>
                </a:solidFill>
              </a:rPr>
              <a:t>Primitive expressions</a:t>
            </a:r>
            <a:r>
              <a:rPr lang="en"/>
              <a:t> evaluate directly to values with minimal work needed</a:t>
            </a:r>
            <a:endParaRPr/>
          </a:p>
          <a:p>
            <a:pPr indent="-355600" lvl="0" marL="4572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solidFill>
                  <a:srgbClr val="0371C1"/>
                </a:solidFill>
              </a:rPr>
              <a:t>Operators</a:t>
            </a:r>
            <a:r>
              <a:rPr lang="en"/>
              <a:t> combine primitives expressions into more complex expressions</a:t>
            </a:r>
            <a:endParaRPr/>
          </a:p>
          <a:p>
            <a:pPr indent="-355600" lvl="0" marL="457200" rtl="0" algn="l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SzPts val="2000"/>
              <a:buChar char="●"/>
            </a:pPr>
            <a:r>
              <a:rPr lang="en"/>
              <a:t>The Python interpreter evaluates expressions and displays their values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/>
          <p:nvPr/>
        </p:nvSpPr>
        <p:spPr>
          <a:xfrm>
            <a:off x="3296813" y="1760900"/>
            <a:ext cx="1456800" cy="1456800"/>
          </a:xfrm>
          <a:prstGeom prst="ellipse">
            <a:avLst/>
          </a:pr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3879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</a:t>
            </a:r>
            <a:r>
              <a:rPr b="1" lang="en">
                <a:solidFill>
                  <a:srgbClr val="0371C1"/>
                </a:solidFill>
              </a:rPr>
              <a:t>expression</a:t>
            </a:r>
            <a:r>
              <a:rPr lang="en"/>
              <a:t> describes a computation and evaluates to a value.</a:t>
            </a:r>
            <a:endParaRPr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50" y="1374300"/>
            <a:ext cx="1336825" cy="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475" y="2372750"/>
            <a:ext cx="521925" cy="10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025" y="3947950"/>
            <a:ext cx="1506500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500" y="1298225"/>
            <a:ext cx="1135900" cy="3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3825" y="4636738"/>
            <a:ext cx="1703375" cy="4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2875" y="3429062"/>
            <a:ext cx="1034513" cy="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475" y="2072950"/>
            <a:ext cx="1420950" cy="10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8575" y="2821688"/>
            <a:ext cx="822125" cy="12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16675" y="898300"/>
            <a:ext cx="873748" cy="4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31350" y="2214202"/>
            <a:ext cx="987735" cy="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45075" y="3842395"/>
            <a:ext cx="822125" cy="119148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/>
          <p:nvPr/>
        </p:nvSpPr>
        <p:spPr>
          <a:xfrm>
            <a:off x="7705825" y="376075"/>
            <a:ext cx="987600" cy="427800"/>
          </a:xfrm>
          <a:prstGeom prst="roundRect">
            <a:avLst>
              <a:gd fmla="val 50000" name="adj"/>
            </a:avLst>
          </a:prstGeom>
          <a:solidFill>
            <a:srgbClr val="037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/>
          <p:nvPr/>
        </p:nvSpPr>
        <p:spPr>
          <a:xfrm>
            <a:off x="1747600" y="4044675"/>
            <a:ext cx="5346000" cy="127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Expressions</a:t>
            </a:r>
            <a:endParaRPr/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procedure for</a:t>
            </a:r>
            <a:r>
              <a:rPr b="1" lang="en"/>
              <a:t> </a:t>
            </a:r>
            <a:r>
              <a:rPr b="1" lang="en">
                <a:solidFill>
                  <a:srgbClr val="0371C1"/>
                </a:solidFill>
              </a:rPr>
              <a:t>call expressions</a:t>
            </a:r>
            <a:endParaRPr b="1">
              <a:solidFill>
                <a:srgbClr val="0371C1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rgbClr val="7A5FE7"/>
                </a:solidFill>
              </a:rPr>
              <a:t>operator</a:t>
            </a:r>
            <a:endParaRPr b="1">
              <a:solidFill>
                <a:srgbClr val="7A5FE7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chemeClr val="accent1"/>
                </a:solidFill>
              </a:rPr>
              <a:t>operands</a:t>
            </a:r>
            <a:r>
              <a:rPr lang="en"/>
              <a:t> from left to right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b="1" lang="en">
                <a:solidFill>
                  <a:schemeClr val="accent5"/>
                </a:solidFill>
              </a:rPr>
              <a:t>Apply</a:t>
            </a:r>
            <a:r>
              <a:rPr lang="en"/>
              <a:t> the operator (a </a:t>
            </a:r>
            <a:r>
              <a:rPr b="1" lang="en">
                <a:solidFill>
                  <a:srgbClr val="0371C1"/>
                </a:solidFill>
              </a:rPr>
              <a:t>function</a:t>
            </a:r>
            <a:r>
              <a:rPr lang="en"/>
              <a:t>) to the</a:t>
            </a:r>
            <a:br>
              <a:rPr lang="en"/>
            </a:br>
            <a:r>
              <a:rPr lang="en"/>
              <a:t>evaluated operands (</a:t>
            </a:r>
            <a:r>
              <a:rPr b="1" lang="en">
                <a:solidFill>
                  <a:srgbClr val="0371C1"/>
                </a:solidFill>
              </a:rPr>
              <a:t>arguments</a:t>
            </a:r>
            <a:r>
              <a:rPr lang="en"/>
              <a:t>)</a:t>
            </a:r>
            <a:endParaRPr/>
          </a:p>
        </p:txBody>
      </p:sp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491700" y="4147075"/>
            <a:ext cx="81606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600">
                <a:latin typeface="Roboto Mono"/>
                <a:ea typeface="Roboto Mono"/>
                <a:cs typeface="Roboto Mono"/>
                <a:sym typeface="Roboto Mono"/>
              </a:rPr>
              <a:t>add  (  2  ,  3  )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1910650" y="4873550"/>
            <a:ext cx="1280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7A5FE7"/>
                </a:solidFill>
              </a:rPr>
              <a:t>Operator</a:t>
            </a:r>
            <a:endParaRPr>
              <a:solidFill>
                <a:srgbClr val="7A5FE7"/>
              </a:solidFill>
            </a:endParaRPr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3780550" y="4873550"/>
            <a:ext cx="1280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Operand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2" name="Google Shape;352;p46"/>
          <p:cNvCxnSpPr/>
          <p:nvPr/>
        </p:nvCxnSpPr>
        <p:spPr>
          <a:xfrm>
            <a:off x="3811000" y="4873550"/>
            <a:ext cx="1219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437124" y="4873550"/>
            <a:ext cx="12801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1"/>
                </a:solidFill>
              </a:rPr>
              <a:t>Operand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54" name="Google Shape;354;p46"/>
          <p:cNvCxnSpPr/>
          <p:nvPr/>
        </p:nvCxnSpPr>
        <p:spPr>
          <a:xfrm>
            <a:off x="5467575" y="4873550"/>
            <a:ext cx="1219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5" name="Google Shape;355;p46"/>
          <p:cNvCxnSpPr/>
          <p:nvPr/>
        </p:nvCxnSpPr>
        <p:spPr>
          <a:xfrm>
            <a:off x="1941100" y="4873550"/>
            <a:ext cx="12192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491700" y="5243775"/>
            <a:ext cx="8160600" cy="14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 and operands are also expressions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So they also </a:t>
            </a:r>
            <a:r>
              <a:rPr i="1" lang="en"/>
              <a:t>evaluate to values</a:t>
            </a:r>
            <a:endParaRPr i="1"/>
          </a:p>
        </p:txBody>
      </p:sp>
      <p:sp>
        <p:nvSpPr>
          <p:cNvPr id="357" name="Google Shape;357;p46"/>
          <p:cNvSpPr/>
          <p:nvPr/>
        </p:nvSpPr>
        <p:spPr>
          <a:xfrm>
            <a:off x="6888875" y="4942825"/>
            <a:ext cx="939300" cy="3972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Apply!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???</a:t>
            </a:r>
            <a:endParaRPr sz="3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Humans evaluate inside-out</a:t>
            </a:r>
            <a:endParaRPr/>
          </a:p>
        </p:txBody>
      </p:sp>
      <p:sp>
        <p:nvSpPr>
          <p:cNvPr id="368" name="Google Shape;368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Call Expressions</a:t>
            </a:r>
            <a:endParaRPr/>
          </a:p>
        </p:txBody>
      </p:sp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491700" y="1946200"/>
            <a:ext cx="816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  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add(6,    24    )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       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  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        30       ,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        30       ,    </a:t>
            </a: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add(        30       ,    15    )</a:t>
            </a:r>
            <a:endParaRPr b="1" sz="16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b="1" sz="16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48"/>
          <p:cNvSpPr txBox="1"/>
          <p:nvPr>
            <p:ph idx="1" type="body"/>
          </p:nvPr>
        </p:nvSpPr>
        <p:spPr>
          <a:xfrm>
            <a:off x="491700" y="5543800"/>
            <a:ext cx="81606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can jump ahead or skip around, but Python can't do that!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/>
              <a:t>How does the computer know which call to evaluate first?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1672500" y="2237625"/>
            <a:ext cx="5658900" cy="367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Call Expressions</a:t>
            </a:r>
            <a:endParaRPr/>
          </a:p>
        </p:txBody>
      </p:sp>
      <p:sp>
        <p:nvSpPr>
          <p:cNvPr id="377" name="Google Shape;377;p49"/>
          <p:cNvSpPr txBox="1"/>
          <p:nvPr>
            <p:ph idx="1" type="body"/>
          </p:nvPr>
        </p:nvSpPr>
        <p:spPr>
          <a:xfrm>
            <a:off x="491700" y="1536625"/>
            <a:ext cx="8160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Evaluate operator			Evaluate operands			Apply!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49"/>
          <p:cNvSpPr txBox="1"/>
          <p:nvPr>
            <p:ph idx="2" type="body"/>
          </p:nvPr>
        </p:nvSpPr>
        <p:spPr>
          <a:xfrm>
            <a:off x="1974325" y="2834400"/>
            <a:ext cx="5247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add(add(6, mul(4, 6)), mul(3, 5))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9" name="Google Shape;379;p49"/>
          <p:cNvCxnSpPr/>
          <p:nvPr/>
        </p:nvCxnSpPr>
        <p:spPr>
          <a:xfrm>
            <a:off x="2596576" y="3232975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9"/>
          <p:cNvSpPr txBox="1"/>
          <p:nvPr>
            <p:ph idx="2" type="body"/>
          </p:nvPr>
        </p:nvSpPr>
        <p:spPr>
          <a:xfrm>
            <a:off x="1921775" y="3533325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1" name="Google Shape;381;p49"/>
          <p:cNvCxnSpPr>
            <a:stCxn id="380" idx="0"/>
          </p:cNvCxnSpPr>
          <p:nvPr/>
        </p:nvCxnSpPr>
        <p:spPr>
          <a:xfrm flipH="1" rot="10800000">
            <a:off x="2231975" y="3234225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82" name="Google Shape;382;p49"/>
          <p:cNvSpPr/>
          <p:nvPr/>
        </p:nvSpPr>
        <p:spPr>
          <a:xfrm>
            <a:off x="526975" y="1609675"/>
            <a:ext cx="417000" cy="299100"/>
          </a:xfrm>
          <a:prstGeom prst="roundRect">
            <a:avLst>
              <a:gd fmla="val 50000" name="adj"/>
            </a:avLst>
          </a:prstGeom>
          <a:solidFill>
            <a:srgbClr val="7A5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49"/>
          <p:cNvSpPr/>
          <p:nvPr/>
        </p:nvSpPr>
        <p:spPr>
          <a:xfrm>
            <a:off x="3734150" y="1609675"/>
            <a:ext cx="417000" cy="2991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9"/>
          <p:cNvSpPr/>
          <p:nvPr/>
        </p:nvSpPr>
        <p:spPr>
          <a:xfrm>
            <a:off x="6941325" y="1609675"/>
            <a:ext cx="4170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5" name="Google Shape;385;p49"/>
          <p:cNvCxnSpPr/>
          <p:nvPr/>
        </p:nvCxnSpPr>
        <p:spPr>
          <a:xfrm>
            <a:off x="3061156" y="3232975"/>
            <a:ext cx="2063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49"/>
          <p:cNvCxnSpPr>
            <a:stCxn id="387" idx="0"/>
          </p:cNvCxnSpPr>
          <p:nvPr/>
        </p:nvCxnSpPr>
        <p:spPr>
          <a:xfrm flipH="1" rot="10800000">
            <a:off x="3669575" y="3233025"/>
            <a:ext cx="398700" cy="68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87" name="Google Shape;387;p49"/>
          <p:cNvSpPr txBox="1"/>
          <p:nvPr>
            <p:ph idx="2" type="body"/>
          </p:nvPr>
        </p:nvSpPr>
        <p:spPr>
          <a:xfrm>
            <a:off x="2539475" y="3914325"/>
            <a:ext cx="2260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add(6, mul(4, 6))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8" name="Google Shape;388;p49"/>
          <p:cNvCxnSpPr/>
          <p:nvPr/>
        </p:nvCxnSpPr>
        <p:spPr>
          <a:xfrm>
            <a:off x="2637671" y="4282737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49"/>
          <p:cNvSpPr txBox="1"/>
          <p:nvPr>
            <p:ph idx="2" type="body"/>
          </p:nvPr>
        </p:nvSpPr>
        <p:spPr>
          <a:xfrm>
            <a:off x="1962870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0" name="Google Shape;390;p49"/>
          <p:cNvCxnSpPr>
            <a:stCxn id="389" idx="0"/>
          </p:cNvCxnSpPr>
          <p:nvPr/>
        </p:nvCxnSpPr>
        <p:spPr>
          <a:xfrm flipH="1" rot="10800000">
            <a:off x="2273070" y="4283987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9"/>
          <p:cNvCxnSpPr/>
          <p:nvPr/>
        </p:nvCxnSpPr>
        <p:spPr>
          <a:xfrm>
            <a:off x="3118099" y="42827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9"/>
          <p:cNvCxnSpPr>
            <a:stCxn id="393" idx="0"/>
          </p:cNvCxnSpPr>
          <p:nvPr/>
        </p:nvCxnSpPr>
        <p:spPr>
          <a:xfrm flipH="1" rot="10800000">
            <a:off x="3013526" y="428698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3" name="Google Shape;393;p49"/>
          <p:cNvSpPr txBox="1"/>
          <p:nvPr>
            <p:ph idx="2" type="body"/>
          </p:nvPr>
        </p:nvSpPr>
        <p:spPr>
          <a:xfrm>
            <a:off x="2703326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4" name="Google Shape;394;p49"/>
          <p:cNvCxnSpPr/>
          <p:nvPr/>
        </p:nvCxnSpPr>
        <p:spPr>
          <a:xfrm>
            <a:off x="3482981" y="4282725"/>
            <a:ext cx="107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9"/>
          <p:cNvCxnSpPr>
            <a:stCxn id="396" idx="0"/>
          </p:cNvCxnSpPr>
          <p:nvPr/>
        </p:nvCxnSpPr>
        <p:spPr>
          <a:xfrm flipH="1" rot="10800000">
            <a:off x="4037915" y="4290575"/>
            <a:ext cx="2100" cy="292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96" name="Google Shape;396;p49"/>
          <p:cNvSpPr txBox="1"/>
          <p:nvPr>
            <p:ph idx="2" type="body"/>
          </p:nvPr>
        </p:nvSpPr>
        <p:spPr>
          <a:xfrm>
            <a:off x="3390665" y="4583075"/>
            <a:ext cx="1294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mul(4, 6)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7" name="Google Shape;397;p49"/>
          <p:cNvCxnSpPr/>
          <p:nvPr/>
        </p:nvCxnSpPr>
        <p:spPr>
          <a:xfrm>
            <a:off x="3481230" y="4950633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9"/>
          <p:cNvSpPr txBox="1"/>
          <p:nvPr>
            <p:ph idx="2" type="body"/>
          </p:nvPr>
        </p:nvSpPr>
        <p:spPr>
          <a:xfrm>
            <a:off x="2806429" y="5250983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9" name="Google Shape;399;p49"/>
          <p:cNvCxnSpPr>
            <a:stCxn id="398" idx="0"/>
          </p:cNvCxnSpPr>
          <p:nvPr/>
        </p:nvCxnSpPr>
        <p:spPr>
          <a:xfrm flipH="1" rot="10800000">
            <a:off x="3116629" y="4951883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9"/>
          <p:cNvCxnSpPr/>
          <p:nvPr/>
        </p:nvCxnSpPr>
        <p:spPr>
          <a:xfrm>
            <a:off x="3979891" y="49506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9"/>
          <p:cNvCxnSpPr>
            <a:stCxn id="402" idx="0"/>
          </p:cNvCxnSpPr>
          <p:nvPr/>
        </p:nvCxnSpPr>
        <p:spPr>
          <a:xfrm flipH="1" rot="10800000">
            <a:off x="3875317" y="495488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2" name="Google Shape;402;p49"/>
          <p:cNvSpPr txBox="1"/>
          <p:nvPr>
            <p:ph idx="2" type="body"/>
          </p:nvPr>
        </p:nvSpPr>
        <p:spPr>
          <a:xfrm>
            <a:off x="3565117" y="52509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3" name="Google Shape;403;p49"/>
          <p:cNvCxnSpPr/>
          <p:nvPr/>
        </p:nvCxnSpPr>
        <p:spPr>
          <a:xfrm>
            <a:off x="4339336" y="49506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9"/>
          <p:cNvCxnSpPr>
            <a:stCxn id="405" idx="0"/>
          </p:cNvCxnSpPr>
          <p:nvPr/>
        </p:nvCxnSpPr>
        <p:spPr>
          <a:xfrm rot="10800000">
            <a:off x="4402776" y="4951287"/>
            <a:ext cx="0" cy="29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5" name="Google Shape;405;p49"/>
          <p:cNvSpPr txBox="1"/>
          <p:nvPr>
            <p:ph idx="2" type="body"/>
          </p:nvPr>
        </p:nvSpPr>
        <p:spPr>
          <a:xfrm>
            <a:off x="4092576" y="52509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6" name="Google Shape;406;p49"/>
          <p:cNvSpPr/>
          <p:nvPr/>
        </p:nvSpPr>
        <p:spPr>
          <a:xfrm>
            <a:off x="3483075" y="4343700"/>
            <a:ext cx="10725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49"/>
          <p:cNvSpPr/>
          <p:nvPr/>
        </p:nvSpPr>
        <p:spPr>
          <a:xfrm>
            <a:off x="2764824" y="3619755"/>
            <a:ext cx="20631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08" name="Google Shape;408;p49"/>
          <p:cNvCxnSpPr>
            <a:stCxn id="409" idx="0"/>
          </p:cNvCxnSpPr>
          <p:nvPr/>
        </p:nvCxnSpPr>
        <p:spPr>
          <a:xfrm rot="10800000">
            <a:off x="5903100" y="3236975"/>
            <a:ext cx="503100" cy="677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9" name="Google Shape;409;p49"/>
          <p:cNvSpPr txBox="1"/>
          <p:nvPr>
            <p:ph idx="2" type="body"/>
          </p:nvPr>
        </p:nvSpPr>
        <p:spPr>
          <a:xfrm>
            <a:off x="5758950" y="3914375"/>
            <a:ext cx="1294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mul(3, 5)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5709310" y="3619762"/>
            <a:ext cx="10725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1" name="Google Shape;411;p49"/>
          <p:cNvCxnSpPr/>
          <p:nvPr/>
        </p:nvCxnSpPr>
        <p:spPr>
          <a:xfrm>
            <a:off x="5384237" y="3232975"/>
            <a:ext cx="107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9"/>
          <p:cNvCxnSpPr/>
          <p:nvPr/>
        </p:nvCxnSpPr>
        <p:spPr>
          <a:xfrm>
            <a:off x="5859812" y="4282733"/>
            <a:ext cx="351300" cy="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49"/>
          <p:cNvSpPr txBox="1"/>
          <p:nvPr>
            <p:ph idx="2" type="body"/>
          </p:nvPr>
        </p:nvSpPr>
        <p:spPr>
          <a:xfrm>
            <a:off x="5185011" y="4583083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mul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4" name="Google Shape;414;p49"/>
          <p:cNvCxnSpPr>
            <a:stCxn id="413" idx="0"/>
          </p:cNvCxnSpPr>
          <p:nvPr/>
        </p:nvCxnSpPr>
        <p:spPr>
          <a:xfrm flipH="1" rot="10800000">
            <a:off x="5495211" y="4283983"/>
            <a:ext cx="552300" cy="299100"/>
          </a:xfrm>
          <a:prstGeom prst="straightConnector1">
            <a:avLst/>
          </a:prstGeom>
          <a:noFill/>
          <a:ln cap="flat" cmpd="sng" w="9525">
            <a:solidFill>
              <a:srgbClr val="7A5FE7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9"/>
          <p:cNvCxnSpPr/>
          <p:nvPr/>
        </p:nvCxnSpPr>
        <p:spPr>
          <a:xfrm>
            <a:off x="6339373" y="42827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9"/>
          <p:cNvCxnSpPr>
            <a:stCxn id="417" idx="0"/>
          </p:cNvCxnSpPr>
          <p:nvPr/>
        </p:nvCxnSpPr>
        <p:spPr>
          <a:xfrm flipH="1" rot="10800000">
            <a:off x="6234800" y="4286987"/>
            <a:ext cx="171000" cy="29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17" name="Google Shape;417;p49"/>
          <p:cNvSpPr txBox="1"/>
          <p:nvPr>
            <p:ph idx="2" type="body"/>
          </p:nvPr>
        </p:nvSpPr>
        <p:spPr>
          <a:xfrm>
            <a:off x="5924600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18" name="Google Shape;418;p49"/>
          <p:cNvCxnSpPr/>
          <p:nvPr/>
        </p:nvCxnSpPr>
        <p:spPr>
          <a:xfrm>
            <a:off x="6717911" y="4282725"/>
            <a:ext cx="12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9"/>
          <p:cNvCxnSpPr>
            <a:stCxn id="420" idx="0"/>
          </p:cNvCxnSpPr>
          <p:nvPr/>
        </p:nvCxnSpPr>
        <p:spPr>
          <a:xfrm rot="10800000">
            <a:off x="6781351" y="4283387"/>
            <a:ext cx="0" cy="29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20" name="Google Shape;420;p49"/>
          <p:cNvSpPr txBox="1"/>
          <p:nvPr>
            <p:ph idx="2" type="body"/>
          </p:nvPr>
        </p:nvSpPr>
        <p:spPr>
          <a:xfrm>
            <a:off x="6471151" y="4583087"/>
            <a:ext cx="620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2596575" y="2538023"/>
            <a:ext cx="3978900" cy="2991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6298275" y="5556775"/>
            <a:ext cx="2063100" cy="445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Expression Tree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Functions, Objects, &amp; Interpreters</a:t>
            </a:r>
            <a:endParaRPr/>
          </a:p>
        </p:txBody>
      </p:sp>
      <p:sp>
        <p:nvSpPr>
          <p:cNvPr id="428" name="Google Shape;428;p50"/>
          <p:cNvSpPr/>
          <p:nvPr/>
        </p:nvSpPr>
        <p:spPr>
          <a:xfrm>
            <a:off x="7705825" y="376075"/>
            <a:ext cx="987600" cy="427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Humans of CS 61A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6469625" y="1505925"/>
            <a:ext cx="2002800" cy="655500"/>
          </a:xfrm>
          <a:prstGeom prst="roundRect">
            <a:avLst>
              <a:gd fmla="val 16667" name="adj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Kavi Gupta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kavi@berkeley.edu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623525" y="1479075"/>
            <a:ext cx="1859700" cy="655500"/>
          </a:xfrm>
          <a:prstGeom prst="roundRect">
            <a:avLst>
              <a:gd fmla="val 16667" name="adj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Ryan Moughan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rmoughan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@berkeley.edu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3516475" y="1452225"/>
            <a:ext cx="2132100" cy="655500"/>
          </a:xfrm>
          <a:prstGeom prst="roundRect">
            <a:avLst>
              <a:gd fmla="val 16667" name="adj"/>
            </a:avLst>
          </a:prstGeom>
          <a:solidFill>
            <a:srgbClr val="0371C1">
              <a:alpha val="5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Chae Park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chae</a:t>
            </a:r>
            <a:r>
              <a:rPr lang="en" sz="1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@berkeley.edu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hae Park"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150" y="2791125"/>
            <a:ext cx="2246750" cy="224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yan Moughan"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5" y="2817975"/>
            <a:ext cx="2246750" cy="224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vi Gupta"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850" y="2817975"/>
            <a:ext cx="2246750" cy="22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John DeNero</a:t>
            </a:r>
            <a:endParaRPr/>
          </a:p>
        </p:txBody>
      </p:sp>
      <p:pic>
        <p:nvPicPr>
          <p:cNvPr descr="Photo for John DeNero" id="91" name="Google Shape;91;p18" title="John DeNero Pho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500" y="1632775"/>
            <a:ext cx="3289925" cy="46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Assistants</a:t>
            </a:r>
            <a:endParaRPr/>
          </a:p>
        </p:txBody>
      </p:sp>
      <p:pic>
        <p:nvPicPr>
          <p:cNvPr descr="Aman Shah"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3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ew Lenz"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4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ushi Somani"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577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itlin Phan"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676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sar Plascencia Zuniga" id="101" name="Google Shape;1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4776" y="10847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oper Bedin" id="102" name="Google Shape;10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63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orge Gikas" id="103" name="Google Shape;10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84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mmy Zhou" id="104" name="Google Shape;10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00577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stin Ngai" id="105" name="Google Shape;10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2676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rish Nayar" id="106" name="Google Shape;10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44776" y="23301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yn Qi" id="107" name="Google Shape;10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63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ilde McKeever" id="108" name="Google Shape;108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284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ncy Shaw" id="109" name="Google Shape;109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00577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ina Wang" id="110" name="Google Shape;110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72676" y="3575509"/>
            <a:ext cx="1272100" cy="124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chard Roggenkemper" id="111" name="Google Shape;111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44776" y="3575501"/>
            <a:ext cx="1238312" cy="1245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ide Dehghani" id="112" name="Google Shape;112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563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 Tu" id="113" name="Google Shape;113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284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nshaj Singhania" id="114" name="Google Shape;114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00577" y="4820910"/>
            <a:ext cx="1272100" cy="1279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vian Lu" id="115" name="Google Shape;115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72675" y="4820875"/>
            <a:ext cx="1272100" cy="127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lliam Hsu" id="116" name="Google Shape;116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144775" y="4820900"/>
            <a:ext cx="1272100" cy="12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73325" y="238500"/>
            <a:ext cx="8109600" cy="7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Tutors</a:t>
            </a:r>
            <a:endParaRPr/>
          </a:p>
        </p:txBody>
      </p:sp>
      <p:pic>
        <p:nvPicPr>
          <p:cNvPr descr="Akshit Dewan"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00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x Kassil"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521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ina Dan"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9742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esh Agrawal"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1963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on Shin" id="126" name="Google Shape;1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4183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son Xu" id="127" name="Google Shape;12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404" y="1333225"/>
            <a:ext cx="1122221" cy="10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ssica Yu" id="128" name="Google Shape;12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8600" y="133322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lie Ma" id="129" name="Google Shape;12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300" y="2407475"/>
            <a:ext cx="1122225" cy="149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avya Shah" id="130" name="Google Shape;13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7525" y="2407475"/>
            <a:ext cx="1122225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nny Chi" id="131" name="Google Shape;13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89750" y="24074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vin Moy" id="132" name="Google Shape;132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11950" y="2407475"/>
            <a:ext cx="1122224" cy="112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vin Zhu" id="133" name="Google Shape;133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34175" y="2407475"/>
            <a:ext cx="1122224" cy="1122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lanie Cooray" id="134" name="Google Shape;134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56400" y="24074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nie Chen" id="135" name="Google Shape;135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78600" y="2407475"/>
            <a:ext cx="1024943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chard Zhu" id="136" name="Google Shape;136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3250" y="3529675"/>
            <a:ext cx="1122225" cy="112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han D'Souza" id="137" name="Google Shape;137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467525" y="35296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 Kapuluru" id="138" name="Google Shape;138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589725" y="3529700"/>
            <a:ext cx="1122250" cy="11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uel Taplin" id="139" name="Google Shape;139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11950" y="3529675"/>
            <a:ext cx="1122200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n Sananikone" id="140" name="Google Shape;140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34175" y="3529700"/>
            <a:ext cx="1122250" cy="11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rang Srivastava" id="141" name="Google Shape;141;p2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956375" y="3525100"/>
            <a:ext cx="1126850" cy="112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ndy Rea" id="142" name="Google Shape;142;p2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976700" y="3557950"/>
            <a:ext cx="1126850" cy="11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4081050" y="3119550"/>
            <a:ext cx="9819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mbda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